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80" r:id="rId24"/>
    <p:sldId id="279" r:id="rId25"/>
    <p:sldId id="281" r:id="rId26"/>
    <p:sldId id="282" r:id="rId27"/>
    <p:sldId id="285" r:id="rId28"/>
    <p:sldId id="286" r:id="rId29"/>
    <p:sldId id="287" r:id="rId30"/>
    <p:sldId id="288" r:id="rId31"/>
    <p:sldId id="289" r:id="rId32"/>
    <p:sldId id="283" r:id="rId33"/>
    <p:sldId id="284"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50"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97C2F-B60F-42ED-A024-9B36D06B322C}" type="datetimeFigureOut">
              <a:rPr lang="en-US" smtClean="0"/>
              <a:t>9/11/2018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9201A-34BE-48CE-961F-68DDDA2A1C02}" type="slidenum">
              <a:rPr lang="en-US" smtClean="0"/>
              <a:t>‹#›</a:t>
            </a:fld>
            <a:endParaRPr lang="en-US"/>
          </a:p>
        </p:txBody>
      </p:sp>
    </p:spTree>
    <p:extLst>
      <p:ext uri="{BB962C8B-B14F-4D97-AF65-F5344CB8AC3E}">
        <p14:creationId xmlns:p14="http://schemas.microsoft.com/office/powerpoint/2010/main" val="369781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low pressure observed</a:t>
            </a:r>
            <a:r>
              <a:rPr lang="en-US" baseline="0" dirty="0" smtClean="0"/>
              <a:t> southeast of accident site. Cold front observed in NW Cali at 1700 moving southeast over the accident site by 2000. Moderate to heavy rain reported around accident site at 1700. Frontal boundaries near mountains can act to aid in the mixing of low level air, allowing LLWS, mountain waves, and turbulence to occur.</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6</a:t>
            </a:fld>
            <a:endParaRPr lang="en-US"/>
          </a:p>
        </p:txBody>
      </p:sp>
    </p:spTree>
    <p:extLst>
      <p:ext uri="{BB962C8B-B14F-4D97-AF65-F5344CB8AC3E}">
        <p14:creationId xmlns:p14="http://schemas.microsoft.com/office/powerpoint/2010/main" val="65789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15</a:t>
            </a:fld>
            <a:endParaRPr lang="en-US"/>
          </a:p>
        </p:txBody>
      </p:sp>
    </p:spTree>
    <p:extLst>
      <p:ext uri="{BB962C8B-B14F-4D97-AF65-F5344CB8AC3E}">
        <p14:creationId xmlns:p14="http://schemas.microsoft.com/office/powerpoint/2010/main" val="279317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ATC flight track is included with arrows pointing in the direction of travel (pink line). This indicates aircraft flew thru 5-30 </a:t>
            </a:r>
            <a:r>
              <a:rPr lang="en-US" baseline="0" dirty="0" err="1" smtClean="0"/>
              <a:t>dBZ</a:t>
            </a:r>
            <a:r>
              <a:rPr lang="en-US" baseline="0" dirty="0" smtClean="0"/>
              <a:t> located along the route of flight before 1551 PDT with </a:t>
            </a:r>
            <a:r>
              <a:rPr lang="en-US" baseline="0" dirty="0" err="1" smtClean="0"/>
              <a:t>precip</a:t>
            </a:r>
            <a:r>
              <a:rPr lang="en-US" baseline="0" dirty="0" smtClean="0"/>
              <a:t> moving from southwest to northeast. </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16</a:t>
            </a:fld>
            <a:endParaRPr lang="en-US"/>
          </a:p>
        </p:txBody>
      </p:sp>
    </p:spTree>
    <p:extLst>
      <p:ext uri="{BB962C8B-B14F-4D97-AF65-F5344CB8AC3E}">
        <p14:creationId xmlns:p14="http://schemas.microsoft.com/office/powerpoint/2010/main" val="279317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17</a:t>
            </a:fld>
            <a:endParaRPr lang="en-US"/>
          </a:p>
        </p:txBody>
      </p:sp>
    </p:spTree>
    <p:extLst>
      <p:ext uri="{BB962C8B-B14F-4D97-AF65-F5344CB8AC3E}">
        <p14:creationId xmlns:p14="http://schemas.microsoft.com/office/powerpoint/2010/main" val="279317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no lightning strikes near the accident site at the accident time.</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18</a:t>
            </a:fld>
            <a:endParaRPr lang="en-US"/>
          </a:p>
        </p:txBody>
      </p:sp>
    </p:spTree>
    <p:extLst>
      <p:ext uri="{BB962C8B-B14F-4D97-AF65-F5344CB8AC3E}">
        <p14:creationId xmlns:p14="http://schemas.microsoft.com/office/powerpoint/2010/main" val="279317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PIREPS</a:t>
            </a:r>
            <a:r>
              <a:rPr lang="en-US" baseline="0" dirty="0" smtClean="0"/>
              <a:t> 4 hours prior to the accident to 2 hours after the accident time below FL250</a:t>
            </a:r>
            <a:endParaRPr lang="en-US" dirty="0" smtClean="0"/>
          </a:p>
          <a:p>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19</a:t>
            </a:fld>
            <a:endParaRPr lang="en-US"/>
          </a:p>
        </p:txBody>
      </p:sp>
    </p:spTree>
    <p:extLst>
      <p:ext uri="{BB962C8B-B14F-4D97-AF65-F5344CB8AC3E}">
        <p14:creationId xmlns:p14="http://schemas.microsoft.com/office/powerpoint/2010/main" val="279317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Meteorologists must remember that</a:t>
            </a:r>
            <a:r>
              <a:rPr lang="en-US" baseline="0" dirty="0" smtClean="0"/>
              <a:t> every product, warning, and decision made providing service to the aviation community is significant and always has impacts. Meanwhile, the general aviation community must continue to recognize the significant impacts weather has on aviation.</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35</a:t>
            </a:fld>
            <a:endParaRPr lang="en-US"/>
          </a:p>
        </p:txBody>
      </p:sp>
    </p:spTree>
    <p:extLst>
      <p:ext uri="{BB962C8B-B14F-4D97-AF65-F5344CB8AC3E}">
        <p14:creationId xmlns:p14="http://schemas.microsoft.com/office/powerpoint/2010/main" val="320428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Mid-level trough east &amp;</a:t>
            </a:r>
            <a:r>
              <a:rPr lang="en-US" baseline="0" dirty="0" smtClean="0"/>
              <a:t> west of accident site. Troughs act as lifting mechanisms where enhanced lift, gusty winds, fronts, clouds, and </a:t>
            </a:r>
            <a:r>
              <a:rPr lang="en-US" baseline="0" dirty="0" err="1" smtClean="0"/>
              <a:t>precip</a:t>
            </a:r>
            <a:r>
              <a:rPr lang="en-US" baseline="0" dirty="0" smtClean="0"/>
              <a:t> can occur. </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7</a:t>
            </a:fld>
            <a:endParaRPr lang="en-US"/>
          </a:p>
        </p:txBody>
      </p:sp>
    </p:spTree>
    <p:extLst>
      <p:ext uri="{BB962C8B-B14F-4D97-AF65-F5344CB8AC3E}">
        <p14:creationId xmlns:p14="http://schemas.microsoft.com/office/powerpoint/2010/main" val="30971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Mid-level trough present west of accident site</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8</a:t>
            </a:fld>
            <a:endParaRPr lang="en-US"/>
          </a:p>
        </p:txBody>
      </p:sp>
    </p:spTree>
    <p:extLst>
      <p:ext uri="{BB962C8B-B14F-4D97-AF65-F5344CB8AC3E}">
        <p14:creationId xmlns:p14="http://schemas.microsoft.com/office/powerpoint/2010/main" val="334783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Accident site was located in exit region of jet streak – enhanced lift, clouds, </a:t>
            </a:r>
            <a:r>
              <a:rPr lang="en-US" dirty="0" err="1" smtClean="0"/>
              <a:t>precip</a:t>
            </a:r>
            <a:r>
              <a:rPr lang="en-US" dirty="0" smtClean="0"/>
              <a:t> can occur.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9</a:t>
            </a:fld>
            <a:endParaRPr lang="en-US"/>
          </a:p>
        </p:txBody>
      </p:sp>
    </p:spTree>
    <p:extLst>
      <p:ext uri="{BB962C8B-B14F-4D97-AF65-F5344CB8AC3E}">
        <p14:creationId xmlns:p14="http://schemas.microsoft.com/office/powerpoint/2010/main" val="238166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a:t>
            </a:r>
            <a:r>
              <a:rPr lang="en-US" baseline="0" dirty="0" smtClean="0"/>
              <a:t> Tahoe Airport had the closest official weather station to accident site while Minden-Tahoe Airport was the second closest</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10</a:t>
            </a:fld>
            <a:endParaRPr lang="en-US"/>
          </a:p>
        </p:txBody>
      </p:sp>
    </p:spTree>
    <p:extLst>
      <p:ext uri="{BB962C8B-B14F-4D97-AF65-F5344CB8AC3E}">
        <p14:creationId xmlns:p14="http://schemas.microsoft.com/office/powerpoint/2010/main" val="381301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11</a:t>
            </a:fld>
            <a:endParaRPr lang="en-US"/>
          </a:p>
        </p:txBody>
      </p:sp>
    </p:spTree>
    <p:extLst>
      <p:ext uri="{BB962C8B-B14F-4D97-AF65-F5344CB8AC3E}">
        <p14:creationId xmlns:p14="http://schemas.microsoft.com/office/powerpoint/2010/main" val="381301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12</a:t>
            </a:fld>
            <a:endParaRPr lang="en-US"/>
          </a:p>
        </p:txBody>
      </p:sp>
    </p:spTree>
    <p:extLst>
      <p:ext uri="{BB962C8B-B14F-4D97-AF65-F5344CB8AC3E}">
        <p14:creationId xmlns:p14="http://schemas.microsoft.com/office/powerpoint/2010/main" val="381301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Clouds</a:t>
            </a:r>
            <a:r>
              <a:rPr lang="en-US" baseline="0" dirty="0" smtClean="0"/>
              <a:t> rapidly increasing. Between KWMC and KTVL there were lenticular clouds indicated in NV – indication of great instability leading to turbulence and mountain waves.</a:t>
            </a:r>
            <a:endParaRPr lang="en-US" dirty="0"/>
          </a:p>
        </p:txBody>
      </p:sp>
      <p:sp>
        <p:nvSpPr>
          <p:cNvPr id="4" name="Slide Number Placeholder 3"/>
          <p:cNvSpPr>
            <a:spLocks noGrp="1"/>
          </p:cNvSpPr>
          <p:nvPr>
            <p:ph type="sldNum" sz="quarter" idx="10"/>
          </p:nvPr>
        </p:nvSpPr>
        <p:spPr/>
        <p:txBody>
          <a:bodyPr/>
          <a:lstStyle/>
          <a:p>
            <a:fld id="{FDD9201A-34BE-48CE-961F-68DDDA2A1C02}" type="slidenum">
              <a:rPr lang="en-US" smtClean="0"/>
              <a:t>13</a:t>
            </a:fld>
            <a:endParaRPr lang="en-US"/>
          </a:p>
        </p:txBody>
      </p:sp>
    </p:spTree>
    <p:extLst>
      <p:ext uri="{BB962C8B-B14F-4D97-AF65-F5344CB8AC3E}">
        <p14:creationId xmlns:p14="http://schemas.microsoft.com/office/powerpoint/2010/main" val="154786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Clouds</a:t>
            </a:r>
            <a:r>
              <a:rPr lang="en-US" baseline="0" dirty="0" smtClean="0"/>
              <a:t> rapidly increasing. Between KWMC and KTVL there were lenticular clouds indicated in NV – indication of great instability leading to turbulence </a:t>
            </a:r>
            <a:r>
              <a:rPr lang="en-US" baseline="0" smtClean="0"/>
              <a:t>and mountain waves.</a:t>
            </a:r>
            <a:endParaRPr lang="en-US"/>
          </a:p>
        </p:txBody>
      </p:sp>
      <p:sp>
        <p:nvSpPr>
          <p:cNvPr id="4" name="Slide Number Placeholder 3"/>
          <p:cNvSpPr>
            <a:spLocks noGrp="1"/>
          </p:cNvSpPr>
          <p:nvPr>
            <p:ph type="sldNum" sz="quarter" idx="10"/>
          </p:nvPr>
        </p:nvSpPr>
        <p:spPr/>
        <p:txBody>
          <a:bodyPr/>
          <a:lstStyle/>
          <a:p>
            <a:fld id="{FDD9201A-34BE-48CE-961F-68DDDA2A1C02}" type="slidenum">
              <a:rPr lang="en-US" smtClean="0"/>
              <a:t>14</a:t>
            </a:fld>
            <a:endParaRPr lang="en-US"/>
          </a:p>
        </p:txBody>
      </p:sp>
    </p:spTree>
    <p:extLst>
      <p:ext uri="{BB962C8B-B14F-4D97-AF65-F5344CB8AC3E}">
        <p14:creationId xmlns:p14="http://schemas.microsoft.com/office/powerpoint/2010/main" val="154786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E1DE5D-BFAA-4999-997A-FFC0F6E8C7C7}"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1DE5D-BFAA-4999-997A-FFC0F6E8C7C7}"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1DE5D-BFAA-4999-997A-FFC0F6E8C7C7}"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1DE5D-BFAA-4999-997A-FFC0F6E8C7C7}"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1DE5D-BFAA-4999-997A-FFC0F6E8C7C7}"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E1DE5D-BFAA-4999-997A-FFC0F6E8C7C7}"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1DE5D-BFAA-4999-997A-FFC0F6E8C7C7}"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1DE5D-BFAA-4999-997A-FFC0F6E8C7C7}"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1DE5D-BFAA-4999-997A-FFC0F6E8C7C7}"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5EFEC-7692-44ED-AE87-5452F2C361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1DE5D-BFAA-4999-997A-FFC0F6E8C7C7}"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EFEC-7692-44ED-AE87-5452F2C3618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E1DE5D-BFAA-4999-997A-FFC0F6E8C7C7}" type="datetimeFigureOut">
              <a:rPr lang="en-US" smtClean="0"/>
              <a:t>9/11/2018</a:t>
            </a:fld>
            <a:endParaRPr lang="en-US"/>
          </a:p>
        </p:txBody>
      </p:sp>
      <p:sp>
        <p:nvSpPr>
          <p:cNvPr id="9" name="Slide Number Placeholder 8"/>
          <p:cNvSpPr>
            <a:spLocks noGrp="1"/>
          </p:cNvSpPr>
          <p:nvPr>
            <p:ph type="sldNum" sz="quarter" idx="11"/>
          </p:nvPr>
        </p:nvSpPr>
        <p:spPr/>
        <p:txBody>
          <a:bodyPr/>
          <a:lstStyle/>
          <a:p>
            <a:fld id="{7BD5EFEC-7692-44ED-AE87-5452F2C3618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BD5EFEC-7692-44ED-AE87-5452F2C3618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E1DE5D-BFAA-4999-997A-FFC0F6E8C7C7}" type="datetimeFigureOut">
              <a:rPr lang="en-US" smtClean="0"/>
              <a:t>9/11/2018</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oo.gl/6kQjde" TargetMode="External"/><Relationship Id="rId2" Type="http://schemas.openxmlformats.org/officeDocument/2006/relationships/hyperlink" Target="https://goo.gl/7ZtwF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South Lake Tahoe Incident Review</a:t>
            </a:r>
            <a:endParaRPr lang="en-US" sz="4000" dirty="0"/>
          </a:p>
        </p:txBody>
      </p:sp>
      <p:sp>
        <p:nvSpPr>
          <p:cNvPr id="3" name="Subtitle 2"/>
          <p:cNvSpPr>
            <a:spLocks noGrp="1"/>
          </p:cNvSpPr>
          <p:nvPr>
            <p:ph type="subTitle" idx="1"/>
          </p:nvPr>
        </p:nvSpPr>
        <p:spPr/>
        <p:txBody>
          <a:bodyPr>
            <a:normAutofit lnSpcReduction="10000"/>
          </a:bodyPr>
          <a:lstStyle/>
          <a:p>
            <a:r>
              <a:rPr lang="en-US" dirty="0" err="1" smtClean="0"/>
              <a:t>Rihaan</a:t>
            </a:r>
            <a:r>
              <a:rPr lang="en-US" dirty="0" smtClean="0"/>
              <a:t> </a:t>
            </a:r>
            <a:r>
              <a:rPr lang="en-US" dirty="0" err="1" smtClean="0"/>
              <a:t>Gangat</a:t>
            </a:r>
            <a:endParaRPr lang="en-US" dirty="0" smtClean="0"/>
          </a:p>
          <a:p>
            <a:r>
              <a:rPr lang="en-US" dirty="0" smtClean="0"/>
              <a:t>ZOA CWSU</a:t>
            </a:r>
          </a:p>
          <a:p>
            <a:r>
              <a:rPr lang="en-US" dirty="0" smtClean="0"/>
              <a:t>NWS Meteorologist</a:t>
            </a:r>
          </a:p>
        </p:txBody>
      </p:sp>
    </p:spTree>
    <p:extLst>
      <p:ext uri="{BB962C8B-B14F-4D97-AF65-F5344CB8AC3E}">
        <p14:creationId xmlns:p14="http://schemas.microsoft.com/office/powerpoint/2010/main" val="263996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735194"/>
            <a:ext cx="7620000" cy="453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78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219200"/>
            <a:ext cx="3665916" cy="2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429000"/>
            <a:ext cx="68961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744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219200"/>
            <a:ext cx="3665916" cy="2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3581400"/>
            <a:ext cx="71056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05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388722"/>
            <a:ext cx="7620000" cy="322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638800"/>
            <a:ext cx="38385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030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7" y="5667375"/>
            <a:ext cx="38385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Meteorology</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7200" y="2394286"/>
            <a:ext cx="7620000" cy="321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37" y="5667375"/>
            <a:ext cx="10572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507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1945" y="1600200"/>
            <a:ext cx="687051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6486523"/>
            <a:ext cx="54292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047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028396"/>
            <a:ext cx="7620000" cy="394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74933"/>
            <a:ext cx="7467600" cy="48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50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0193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0"/>
            <a:ext cx="7315200" cy="43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463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023158"/>
            <a:ext cx="7620000" cy="395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096000"/>
            <a:ext cx="7010400" cy="46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547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Meteorology</a:t>
            </a:r>
            <a:endParaRPr lang="en-US" dirty="0"/>
          </a:p>
        </p:txBody>
      </p:sp>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609600"/>
            <a:ext cx="5181602" cy="611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57400" y="2133600"/>
            <a:ext cx="3810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2667000"/>
            <a:ext cx="3886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5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800" dirty="0" smtClean="0"/>
              <a:t>Overview</a:t>
            </a:r>
            <a:br>
              <a:rPr lang="en-US" sz="2800" dirty="0" smtClean="0"/>
            </a:br>
            <a:endParaRPr lang="en-US" sz="2800" dirty="0" smtClean="0"/>
          </a:p>
          <a:p>
            <a:r>
              <a:rPr lang="en-US" sz="2800" dirty="0" smtClean="0"/>
              <a:t>Meteorology</a:t>
            </a:r>
          </a:p>
          <a:p>
            <a:endParaRPr lang="en-US" sz="2800" dirty="0"/>
          </a:p>
          <a:p>
            <a:r>
              <a:rPr lang="en-US" sz="2800" dirty="0"/>
              <a:t>Analysis</a:t>
            </a:r>
            <a:r>
              <a:rPr lang="en-US" sz="2800" dirty="0" smtClean="0"/>
              <a:t/>
            </a:r>
            <a:br>
              <a:rPr lang="en-US" sz="2800" dirty="0" smtClean="0"/>
            </a:br>
            <a:endParaRPr lang="en-US" sz="2800" dirty="0" smtClean="0"/>
          </a:p>
          <a:p>
            <a:r>
              <a:rPr lang="en-US" sz="2800" dirty="0" smtClean="0"/>
              <a:t>Probable Cause</a:t>
            </a:r>
            <a:br>
              <a:rPr lang="en-US" sz="2800" dirty="0" smtClean="0"/>
            </a:br>
            <a:endParaRPr lang="en-US" sz="2800" dirty="0" smtClean="0"/>
          </a:p>
          <a:p>
            <a:r>
              <a:rPr lang="en-US" sz="2800" dirty="0" smtClean="0"/>
              <a:t>Conclusion</a:t>
            </a:r>
            <a:endParaRPr lang="en-US" sz="2800" dirty="0"/>
          </a:p>
        </p:txBody>
      </p:sp>
    </p:spTree>
    <p:extLst>
      <p:ext uri="{BB962C8B-B14F-4D97-AF65-F5344CB8AC3E}">
        <p14:creationId xmlns:p14="http://schemas.microsoft.com/office/powerpoint/2010/main" val="2256191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rmAutofit/>
          </a:bodyPr>
          <a:lstStyle/>
          <a:p>
            <a:r>
              <a:rPr lang="en-US" sz="2800" dirty="0" smtClean="0"/>
              <a:t>Oakland (ZOA) CWSU issued an MIS at 0821 PDT discussing strong westerly winds impacting the Sierra mountain range and may cause SEV TURB, mountain wave activity, strong up and downdrafts, </a:t>
            </a:r>
            <a:r>
              <a:rPr lang="en-US" sz="2800" dirty="0" smtClean="0"/>
              <a:t>and </a:t>
            </a:r>
            <a:r>
              <a:rPr lang="en-US" sz="2800" dirty="0" smtClean="0"/>
              <a:t>LLWS through the early evening hours.</a:t>
            </a:r>
          </a:p>
        </p:txBody>
      </p:sp>
    </p:spTree>
    <p:extLst>
      <p:ext uri="{BB962C8B-B14F-4D97-AF65-F5344CB8AC3E}">
        <p14:creationId xmlns:p14="http://schemas.microsoft.com/office/powerpoint/2010/main" val="171764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rmAutofit/>
          </a:bodyPr>
          <a:lstStyle/>
          <a:p>
            <a:r>
              <a:rPr lang="en-US" sz="2800" dirty="0" smtClean="0"/>
              <a:t>ZOA CWSU issued the first CWA at 0908 PDT warning areas of LLWS from the surface to 1,000ft, moderate mountain wave activity, and strong updrafts. </a:t>
            </a:r>
          </a:p>
          <a:p>
            <a:r>
              <a:rPr lang="en-US" sz="2800" dirty="0" smtClean="0"/>
              <a:t>Conditions were expected to continue beyond 1108 PDT</a:t>
            </a:r>
          </a:p>
        </p:txBody>
      </p:sp>
    </p:spTree>
    <p:extLst>
      <p:ext uri="{BB962C8B-B14F-4D97-AF65-F5344CB8AC3E}">
        <p14:creationId xmlns:p14="http://schemas.microsoft.com/office/powerpoint/2010/main" val="3888498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rmAutofit/>
          </a:bodyPr>
          <a:lstStyle/>
          <a:p>
            <a:r>
              <a:rPr lang="en-US" sz="2800" dirty="0" smtClean="0"/>
              <a:t>AWC called ZOA CWSU at 1050 PDT coordinating a future SIGMET for SEV TURB for the Sierra Mountains and parts of NV. </a:t>
            </a:r>
          </a:p>
          <a:p>
            <a:r>
              <a:rPr lang="en-US" sz="2800" dirty="0" smtClean="0"/>
              <a:t>AWC and ZOA agreed ZOA would continue issuing CWAs until SIGMET was issued</a:t>
            </a:r>
          </a:p>
        </p:txBody>
      </p:sp>
    </p:spTree>
    <p:extLst>
      <p:ext uri="{BB962C8B-B14F-4D97-AF65-F5344CB8AC3E}">
        <p14:creationId xmlns:p14="http://schemas.microsoft.com/office/powerpoint/2010/main" val="1318986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rmAutofit/>
          </a:bodyPr>
          <a:lstStyle/>
          <a:p>
            <a:r>
              <a:rPr lang="en-US" sz="2800" dirty="0" smtClean="0"/>
              <a:t>At 1100 PDT ZOA CWSU issued second CWA warning areas of LLWS from the surface to 1,000ft, moderate mountain wave activity, and strong updrafts with conditions expected to continue beyond 1300 PDT.</a:t>
            </a:r>
          </a:p>
          <a:p>
            <a:r>
              <a:rPr lang="en-US" sz="2800" dirty="0" smtClean="0"/>
              <a:t>At 1236 PDT ZOA CWSU issued third CWA (103) to cancel previous CWA (102) and telling pilots to see SIGMET November 1.</a:t>
            </a:r>
          </a:p>
        </p:txBody>
      </p:sp>
    </p:spTree>
    <p:extLst>
      <p:ext uri="{BB962C8B-B14F-4D97-AF65-F5344CB8AC3E}">
        <p14:creationId xmlns:p14="http://schemas.microsoft.com/office/powerpoint/2010/main" val="24762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Autofit/>
          </a:bodyPr>
          <a:lstStyle/>
          <a:p>
            <a:r>
              <a:rPr lang="en-US" sz="2300" dirty="0"/>
              <a:t>November 1 issued before accident flight took off warning of SEV TURB </a:t>
            </a:r>
            <a:r>
              <a:rPr lang="en-US" sz="2300" dirty="0" smtClean="0"/>
              <a:t>BLO 150 </a:t>
            </a:r>
            <a:r>
              <a:rPr lang="en-US" sz="2300" dirty="0"/>
              <a:t>due to strong low – level winds and mountain wave activity with strong updrafts and </a:t>
            </a:r>
            <a:r>
              <a:rPr lang="en-US" sz="2300" dirty="0" smtClean="0"/>
              <a:t>LLWS</a:t>
            </a:r>
            <a:br>
              <a:rPr lang="en-US" sz="2300" dirty="0" smtClean="0"/>
            </a:br>
            <a:endParaRPr lang="en-US" sz="2300" dirty="0" smtClean="0"/>
          </a:p>
          <a:p>
            <a:r>
              <a:rPr lang="en-US" sz="2300" dirty="0" smtClean="0"/>
              <a:t>SIGMET November 2 valid for the accident site at the accident time</a:t>
            </a:r>
            <a:br>
              <a:rPr lang="en-US" sz="2300" dirty="0" smtClean="0"/>
            </a:br>
            <a:endParaRPr lang="en-US" sz="2300" dirty="0" smtClean="0"/>
          </a:p>
          <a:p>
            <a:r>
              <a:rPr lang="en-US" sz="2300" dirty="0"/>
              <a:t>Issued at </a:t>
            </a:r>
            <a:r>
              <a:rPr lang="en-US" sz="2300" dirty="0" smtClean="0"/>
              <a:t>1527 PDT </a:t>
            </a:r>
            <a:r>
              <a:rPr lang="en-US" sz="2300" dirty="0"/>
              <a:t>replacing November 1 that was issued at 1232 PDT valid through 1632 PDT</a:t>
            </a:r>
            <a:r>
              <a:rPr lang="en-US" sz="2300" dirty="0" smtClean="0"/>
              <a:t>.</a:t>
            </a:r>
            <a:br>
              <a:rPr lang="en-US" sz="2300" dirty="0" smtClean="0"/>
            </a:br>
            <a:endParaRPr lang="en-US" sz="2300" dirty="0" smtClean="0"/>
          </a:p>
          <a:p>
            <a:r>
              <a:rPr lang="en-US" sz="2300" dirty="0" smtClean="0"/>
              <a:t>Warned of OCNL SEV TURB BLO 180 due to strong low-level winds &amp; mountain wave activity with strong updrafts and LLWS.</a:t>
            </a:r>
          </a:p>
        </p:txBody>
      </p:sp>
    </p:spTree>
    <p:extLst>
      <p:ext uri="{BB962C8B-B14F-4D97-AF65-F5344CB8AC3E}">
        <p14:creationId xmlns:p14="http://schemas.microsoft.com/office/powerpoint/2010/main" val="392857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rmAutofit/>
          </a:bodyPr>
          <a:lstStyle/>
          <a:p>
            <a:r>
              <a:rPr lang="en-US" sz="2800" dirty="0" smtClean="0"/>
              <a:t>ZLC CWSU issued 2 MISs</a:t>
            </a:r>
          </a:p>
          <a:p>
            <a:r>
              <a:rPr lang="en-US" sz="2800" dirty="0" smtClean="0"/>
              <a:t>Oct 14 at 2005 PDT and Oct 15 at 0930 PDT</a:t>
            </a:r>
          </a:p>
          <a:p>
            <a:r>
              <a:rPr lang="en-US" sz="2800" dirty="0" smtClean="0"/>
              <a:t>Discussing widespread rain, showers, mountain snow, low ceilings and visibility, possible mountain waves, LLWS, and strong surface winds. </a:t>
            </a:r>
          </a:p>
        </p:txBody>
      </p:sp>
    </p:spTree>
    <p:extLst>
      <p:ext uri="{BB962C8B-B14F-4D97-AF65-F5344CB8AC3E}">
        <p14:creationId xmlns:p14="http://schemas.microsoft.com/office/powerpoint/2010/main" val="17541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sp>
        <p:nvSpPr>
          <p:cNvPr id="3" name="Content Placeholder 2"/>
          <p:cNvSpPr>
            <a:spLocks noGrp="1"/>
          </p:cNvSpPr>
          <p:nvPr>
            <p:ph idx="1"/>
          </p:nvPr>
        </p:nvSpPr>
        <p:spPr/>
        <p:txBody>
          <a:bodyPr>
            <a:normAutofit/>
          </a:bodyPr>
          <a:lstStyle/>
          <a:p>
            <a:r>
              <a:rPr lang="en-US" sz="2800" dirty="0" smtClean="0"/>
              <a:t>AIRMETs Tango, Zulu, and Sierra were issued at 1345 PDT – valid at the accident time for the accident site</a:t>
            </a:r>
          </a:p>
          <a:p>
            <a:r>
              <a:rPr lang="en-US" sz="2800" dirty="0" smtClean="0"/>
              <a:t>Forecasted moderate turbulence b/w</a:t>
            </a:r>
            <a:br>
              <a:rPr lang="en-US" sz="2800" dirty="0" smtClean="0"/>
            </a:br>
            <a:r>
              <a:rPr lang="en-US" sz="2800" dirty="0" smtClean="0"/>
              <a:t>FL180 and FL420, moderate turbulence</a:t>
            </a:r>
            <a:br>
              <a:rPr lang="en-US" sz="2800" dirty="0" smtClean="0"/>
            </a:br>
            <a:r>
              <a:rPr lang="en-US" sz="2800" dirty="0" smtClean="0"/>
              <a:t>BLO 180, sustained surface winds greater than 30kt, LLWS, moderate icing b/w freezing level (6,000-11,000ft) and FL220, IFR conditions, and mountain obscurations. </a:t>
            </a:r>
          </a:p>
        </p:txBody>
      </p:sp>
    </p:spTree>
    <p:extLst>
      <p:ext uri="{BB962C8B-B14F-4D97-AF65-F5344CB8AC3E}">
        <p14:creationId xmlns:p14="http://schemas.microsoft.com/office/powerpoint/2010/main" val="3795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a:bodyPr>
          <a:lstStyle/>
          <a:p>
            <a:r>
              <a:rPr lang="en-US" sz="2800" dirty="0" smtClean="0"/>
              <a:t>Pilot sent his wife in-flight photos of limited visibility, dust storms, and lenticular clouds in the general direction of his intended route</a:t>
            </a:r>
            <a:endParaRPr lang="en-US" sz="2800" dirty="0"/>
          </a:p>
        </p:txBody>
      </p:sp>
    </p:spTree>
    <p:extLst>
      <p:ext uri="{BB962C8B-B14F-4D97-AF65-F5344CB8AC3E}">
        <p14:creationId xmlns:p14="http://schemas.microsoft.com/office/powerpoint/2010/main" val="3865217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981200"/>
            <a:ext cx="9144000" cy="3353674"/>
          </a:xfrm>
        </p:spPr>
      </p:pic>
    </p:spTree>
    <p:extLst>
      <p:ext uri="{BB962C8B-B14F-4D97-AF65-F5344CB8AC3E}">
        <p14:creationId xmlns:p14="http://schemas.microsoft.com/office/powerpoint/2010/main" val="551140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lstStyle/>
          <a:p>
            <a:r>
              <a:rPr lang="en-US" dirty="0" smtClean="0"/>
              <a:t>Analysis</a:t>
            </a:r>
            <a:endParaRPr lang="en-US" dirty="0"/>
          </a:p>
        </p:txBody>
      </p:sp>
      <p:sp>
        <p:nvSpPr>
          <p:cNvPr id="6" name="Content Placeholder 5"/>
          <p:cNvSpPr>
            <a:spLocks noGrp="1"/>
          </p:cNvSpPr>
          <p:nvPr>
            <p:ph idx="1"/>
          </p:nvPr>
        </p:nvSpPr>
        <p:spPr>
          <a:xfrm>
            <a:off x="457200" y="609600"/>
            <a:ext cx="8229600" cy="4525963"/>
          </a:xfrm>
        </p:spPr>
        <p:txBody>
          <a:bodyPr>
            <a:normAutofit/>
          </a:bodyPr>
          <a:lstStyle/>
          <a:p>
            <a:r>
              <a:rPr lang="en-US" sz="2800" dirty="0"/>
              <a:t>During the last 1.5 minutes of flight, the airplane descended from 10,800 </a:t>
            </a:r>
            <a:r>
              <a:rPr lang="en-US" sz="2800" dirty="0" err="1"/>
              <a:t>ft</a:t>
            </a:r>
            <a:r>
              <a:rPr lang="en-US" sz="2800" dirty="0"/>
              <a:t> to the last radar-recorded altitude of 9,700 ft.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2209800"/>
            <a:ext cx="64293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5941563"/>
            <a:ext cx="4772026" cy="20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580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Detailed final report by</a:t>
            </a:r>
            <a:br>
              <a:rPr lang="en-US" sz="2800" dirty="0" smtClean="0"/>
            </a:br>
            <a:r>
              <a:rPr lang="en-US" sz="2800" dirty="0" smtClean="0"/>
              <a:t>National Transportation Safety Board (NTSB)</a:t>
            </a:r>
          </a:p>
          <a:p>
            <a:r>
              <a:rPr lang="en-US" sz="2800" dirty="0" smtClean="0"/>
              <a:t>Meteorology by Meteorologist </a:t>
            </a:r>
            <a:br>
              <a:rPr lang="en-US" sz="2800" dirty="0" smtClean="0"/>
            </a:br>
            <a:r>
              <a:rPr lang="en-US" sz="2800" dirty="0" smtClean="0"/>
              <a:t>Paul Suffern (NTSB)</a:t>
            </a:r>
          </a:p>
          <a:p>
            <a:endParaRPr lang="en-US" sz="2800" dirty="0"/>
          </a:p>
        </p:txBody>
      </p:sp>
    </p:spTree>
    <p:extLst>
      <p:ext uri="{BB962C8B-B14F-4D97-AF65-F5344CB8AC3E}">
        <p14:creationId xmlns:p14="http://schemas.microsoft.com/office/powerpoint/2010/main" val="736781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457200" y="1219201"/>
            <a:ext cx="8229600" cy="5287962"/>
          </a:xfrm>
        </p:spPr>
        <p:txBody>
          <a:bodyPr>
            <a:normAutofit/>
          </a:bodyPr>
          <a:lstStyle/>
          <a:p>
            <a:r>
              <a:rPr lang="en-US" sz="2800" dirty="0" smtClean="0"/>
              <a:t>Did not receive an official weather briefing</a:t>
            </a:r>
            <a:br>
              <a:rPr lang="en-US" sz="2800" dirty="0" smtClean="0"/>
            </a:br>
            <a:endParaRPr lang="en-US" sz="2800" dirty="0" smtClean="0"/>
          </a:p>
          <a:p>
            <a:r>
              <a:rPr lang="en-US" sz="2800" dirty="0" smtClean="0"/>
              <a:t>Likely using a tablet-based mobile app</a:t>
            </a:r>
            <a:br>
              <a:rPr lang="en-US" sz="2800" dirty="0" smtClean="0"/>
            </a:br>
            <a:endParaRPr lang="en-US" sz="2800" dirty="0" smtClean="0"/>
          </a:p>
          <a:p>
            <a:r>
              <a:rPr lang="en-US" sz="2800" dirty="0" smtClean="0"/>
              <a:t>Conversations with wife/controller indicated pilot had a source of aviation weather</a:t>
            </a:r>
          </a:p>
        </p:txBody>
      </p:sp>
    </p:spTree>
    <p:extLst>
      <p:ext uri="{BB962C8B-B14F-4D97-AF65-F5344CB8AC3E}">
        <p14:creationId xmlns:p14="http://schemas.microsoft.com/office/powerpoint/2010/main" val="29112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a:bodyPr>
          <a:lstStyle/>
          <a:p>
            <a:r>
              <a:rPr lang="en-US" sz="2800" dirty="0"/>
              <a:t>Worsening weather conditions (extreme surface winds at airports) and TFR before crossing a large lake may have contributed to pilot’s reluctance to discontinue the flight and land</a:t>
            </a:r>
          </a:p>
          <a:p>
            <a:r>
              <a:rPr lang="en-US" sz="2800" dirty="0"/>
              <a:t>Familiarity with area, route, and relative close proximity of destination may have lulled pilot into false sense of security, predisposing him to continue the flight.</a:t>
            </a:r>
          </a:p>
          <a:p>
            <a:endParaRPr lang="en-US" sz="2800" dirty="0"/>
          </a:p>
        </p:txBody>
      </p:sp>
    </p:spTree>
    <p:extLst>
      <p:ext uri="{BB962C8B-B14F-4D97-AF65-F5344CB8AC3E}">
        <p14:creationId xmlns:p14="http://schemas.microsoft.com/office/powerpoint/2010/main" val="36719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Cause</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National Transportation Safety Board:</a:t>
            </a:r>
          </a:p>
          <a:p>
            <a:r>
              <a:rPr lang="en-US" sz="2800" dirty="0" smtClean="0"/>
              <a:t>“The </a:t>
            </a:r>
            <a:r>
              <a:rPr lang="en-US" sz="2800" dirty="0" err="1"/>
              <a:t>noninstrument</a:t>
            </a:r>
            <a:r>
              <a:rPr lang="en-US" sz="2800" dirty="0"/>
              <a:t>-rated pilot's decision to depart on and continue a flight over mountainous terrain into forecast </a:t>
            </a:r>
            <a:r>
              <a:rPr lang="en-US" sz="2800"/>
              <a:t>instrument </a:t>
            </a:r>
            <a:r>
              <a:rPr lang="en-US" sz="2800" smtClean="0"/>
              <a:t>meteorological </a:t>
            </a:r>
            <a:r>
              <a:rPr lang="en-US" sz="2800" dirty="0"/>
              <a:t>conditions, icing, and hazardous wind conditions that exceeded the airplanes performance capabilities and resulted in an uncontrolled descent and collision with terrain</a:t>
            </a:r>
            <a:r>
              <a:rPr lang="en-US" sz="2800" dirty="0" smtClean="0"/>
              <a:t>.”</a:t>
            </a:r>
            <a:endParaRPr lang="en-US" sz="2800" dirty="0"/>
          </a:p>
        </p:txBody>
      </p:sp>
    </p:spTree>
    <p:extLst>
      <p:ext uri="{BB962C8B-B14F-4D97-AF65-F5344CB8AC3E}">
        <p14:creationId xmlns:p14="http://schemas.microsoft.com/office/powerpoint/2010/main" val="2007825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Cause</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829" y="2209800"/>
            <a:ext cx="703834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950108"/>
            <a:ext cx="6896100" cy="118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4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38200"/>
            <a:ext cx="7772402" cy="4870704"/>
          </a:xfrm>
        </p:spPr>
      </p:pic>
    </p:spTree>
    <p:extLst>
      <p:ext uri="{BB962C8B-B14F-4D97-AF65-F5344CB8AC3E}">
        <p14:creationId xmlns:p14="http://schemas.microsoft.com/office/powerpoint/2010/main" val="2252379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smtClean="0"/>
              <a:t>Forecast impacts</a:t>
            </a:r>
          </a:p>
          <a:p>
            <a:endParaRPr lang="en-US" sz="2800" dirty="0" smtClean="0"/>
          </a:p>
          <a:p>
            <a:r>
              <a:rPr lang="en-US" sz="2800" dirty="0" smtClean="0"/>
              <a:t>General aviation community</a:t>
            </a:r>
            <a:endParaRPr lang="en-US" sz="2800" dirty="0"/>
          </a:p>
        </p:txBody>
      </p:sp>
    </p:spTree>
    <p:extLst>
      <p:ext uri="{BB962C8B-B14F-4D97-AF65-F5344CB8AC3E}">
        <p14:creationId xmlns:p14="http://schemas.microsoft.com/office/powerpoint/2010/main" val="11843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Sources:</a:t>
            </a:r>
          </a:p>
          <a:p>
            <a:endParaRPr lang="en-US" sz="2800" dirty="0"/>
          </a:p>
          <a:p>
            <a:r>
              <a:rPr lang="en-US" sz="2800" dirty="0">
                <a:hlinkClick r:id="rId2"/>
              </a:rPr>
              <a:t>https://</a:t>
            </a:r>
            <a:r>
              <a:rPr lang="en-US" sz="2800" dirty="0" smtClean="0">
                <a:hlinkClick r:id="rId2"/>
              </a:rPr>
              <a:t>goo.gl/7ZtwFt</a:t>
            </a:r>
            <a:endParaRPr lang="en-US" sz="2800" dirty="0" smtClean="0"/>
          </a:p>
          <a:p>
            <a:endParaRPr lang="en-US" sz="2800" dirty="0"/>
          </a:p>
          <a:p>
            <a:r>
              <a:rPr lang="en-US" sz="2800" dirty="0">
                <a:hlinkClick r:id="rId3"/>
              </a:rPr>
              <a:t>https://</a:t>
            </a:r>
            <a:r>
              <a:rPr lang="en-US" sz="2800" dirty="0" smtClean="0">
                <a:hlinkClick r:id="rId3"/>
              </a:rPr>
              <a:t>goo.gl/6kQjde</a:t>
            </a:r>
            <a:endParaRPr lang="en-US" sz="2800" dirty="0" smtClean="0"/>
          </a:p>
          <a:p>
            <a:endParaRPr lang="en-US" sz="2800" dirty="0" smtClean="0"/>
          </a:p>
        </p:txBody>
      </p:sp>
    </p:spTree>
    <p:extLst>
      <p:ext uri="{BB962C8B-B14F-4D97-AF65-F5344CB8AC3E}">
        <p14:creationId xmlns:p14="http://schemas.microsoft.com/office/powerpoint/2010/main" val="3427512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October 15, 2016 at 1552 PDT</a:t>
            </a:r>
          </a:p>
          <a:p>
            <a:r>
              <a:rPr lang="en-US" sz="2800" dirty="0" smtClean="0"/>
              <a:t>Cessna 182D crashed the eastern face of Red Peak Mountain in the Desolation Wilderness near South Lake Tahoe, CA.</a:t>
            </a:r>
          </a:p>
          <a:p>
            <a:r>
              <a:rPr lang="en-US" sz="2800" dirty="0" smtClean="0"/>
              <a:t>Private pilot sustained fatal injuries</a:t>
            </a:r>
          </a:p>
          <a:p>
            <a:r>
              <a:rPr lang="en-US" sz="2800" dirty="0" smtClean="0"/>
              <a:t>Airplane destroyed</a:t>
            </a:r>
          </a:p>
        </p:txBody>
      </p:sp>
    </p:spTree>
    <p:extLst>
      <p:ext uri="{BB962C8B-B14F-4D97-AF65-F5344CB8AC3E}">
        <p14:creationId xmlns:p14="http://schemas.microsoft.com/office/powerpoint/2010/main" val="34468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Departed Winnemucca Municipal Airport in Winnemucca, NV</a:t>
            </a:r>
          </a:p>
          <a:p>
            <a:r>
              <a:rPr lang="en-US" sz="2800" dirty="0" smtClean="0"/>
              <a:t>Planned destination: Westover Field/Amador County Airport in Jackson, CA</a:t>
            </a:r>
          </a:p>
          <a:p>
            <a:r>
              <a:rPr lang="en-US" sz="2800" dirty="0" smtClean="0"/>
              <a:t>MVFR conditions w/RA prevailed at Lake Tahoe Airport, 10 miles east of the accident site</a:t>
            </a:r>
          </a:p>
          <a:p>
            <a:r>
              <a:rPr lang="en-US" sz="2800" dirty="0" smtClean="0"/>
              <a:t>No flight plan had been filed</a:t>
            </a:r>
            <a:endParaRPr lang="en-US" sz="2800" dirty="0"/>
          </a:p>
        </p:txBody>
      </p:sp>
    </p:spTree>
    <p:extLst>
      <p:ext uri="{BB962C8B-B14F-4D97-AF65-F5344CB8AC3E}">
        <p14:creationId xmlns:p14="http://schemas.microsoft.com/office/powerpoint/2010/main" val="343166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3581400" y="3200400"/>
            <a:ext cx="4804276" cy="341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Meteorology</a:t>
            </a:r>
            <a:endParaRPr lang="en-US" dirty="0"/>
          </a:p>
        </p:txBody>
      </p:sp>
      <p:pic>
        <p:nvPicPr>
          <p:cNvPr id="1027" name="Picture 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0" y="1295400"/>
            <a:ext cx="4801820" cy="295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3581400" cy="19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6448425"/>
            <a:ext cx="3838574" cy="18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97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Meteorology</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59559" y="1600200"/>
            <a:ext cx="64152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172200"/>
            <a:ext cx="44672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89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4379" y="1600200"/>
            <a:ext cx="640564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172200"/>
            <a:ext cx="44291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74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Meteorology</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0748" y="1600200"/>
            <a:ext cx="641290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172200"/>
            <a:ext cx="44196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142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924</TotalTime>
  <Words>900</Words>
  <Application>Microsoft Office PowerPoint</Application>
  <PresentationFormat>On-screen Show (4:3)</PresentationFormat>
  <Paragraphs>113</Paragraphs>
  <Slides>36</Slides>
  <Notes>15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South Lake Tahoe Incident Review</vt:lpstr>
      <vt:lpstr>Outline</vt:lpstr>
      <vt:lpstr>Overview</vt:lpstr>
      <vt:lpstr>Overview</vt:lpstr>
      <vt:lpstr>Overview</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Meteorology</vt:lpstr>
      <vt:lpstr>Analysis</vt:lpstr>
      <vt:lpstr>Analysis</vt:lpstr>
      <vt:lpstr>Analysis</vt:lpstr>
      <vt:lpstr>Analysis</vt:lpstr>
      <vt:lpstr>Analysis</vt:lpstr>
      <vt:lpstr>Probable Cause</vt:lpstr>
      <vt:lpstr>Probable Cause</vt:lpstr>
      <vt:lpstr>PowerPoint Presentation</vt:lpstr>
      <vt:lpstr>Conclusion</vt:lpstr>
      <vt:lpstr>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Lake Tahoe Incident Review</dc:title>
  <dc:creator>Rihaan Gangat</dc:creator>
  <cp:lastModifiedBy>Rihaan Gangat</cp:lastModifiedBy>
  <cp:revision>48</cp:revision>
  <dcterms:created xsi:type="dcterms:W3CDTF">2018-09-04T14:33:44Z</dcterms:created>
  <dcterms:modified xsi:type="dcterms:W3CDTF">2018-09-11T15:57:26Z</dcterms:modified>
</cp:coreProperties>
</file>